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9"/>
  </p:notesMasterIdLst>
  <p:sldIdLst>
    <p:sldId id="258" r:id="rId2"/>
    <p:sldId id="259" r:id="rId3"/>
    <p:sldId id="260" r:id="rId4"/>
    <p:sldId id="263" r:id="rId5"/>
    <p:sldId id="264" r:id="rId6"/>
    <p:sldId id="265" r:id="rId7"/>
    <p:sldId id="266" r:id="rId8"/>
    <p:sldId id="267" r:id="rId9"/>
    <p:sldId id="277" r:id="rId10"/>
    <p:sldId id="268" r:id="rId11"/>
    <p:sldId id="270" r:id="rId12"/>
    <p:sldId id="271" r:id="rId13"/>
    <p:sldId id="272" r:id="rId14"/>
    <p:sldId id="273" r:id="rId15"/>
    <p:sldId id="274" r:id="rId16"/>
    <p:sldId id="275" r:id="rId17"/>
    <p:sldId id="276" r:id="rId1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23322"/>
    <a:srgbClr val="003300"/>
    <a:srgbClr val="F7ECD5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25" autoAdjust="0"/>
    <p:restoredTop sz="94660"/>
  </p:normalViewPr>
  <p:slideViewPr>
    <p:cSldViewPr snapToGrid="0" showGuides="1">
      <p:cViewPr varScale="1">
        <p:scale>
          <a:sx n="107" d="100"/>
          <a:sy n="107" d="100"/>
        </p:scale>
        <p:origin x="60" y="11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128" d="100"/>
          <a:sy n="128" d="100"/>
        </p:scale>
        <p:origin x="4676" y="8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A1CC0F-4CE6-4A2A-906B-A5A93A77AABD}" type="datetimeFigureOut">
              <a:rPr lang="ko-KR" altLang="en-US" smtClean="0"/>
              <a:t>2019-09-06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6E4156-2F69-4CFB-9652-BB023F543C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49479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6E4156-2F69-4CFB-9652-BB023F543CB5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22171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제목 17">
            <a:extLst>
              <a:ext uri="{FF2B5EF4-FFF2-40B4-BE49-F238E27FC236}">
                <a16:creationId xmlns:a16="http://schemas.microsoft.com/office/drawing/2014/main" id="{18444332-77AA-464F-9226-27524E1666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58742" y="1298485"/>
            <a:ext cx="8543799" cy="925332"/>
          </a:xfrm>
        </p:spPr>
        <p:txBody>
          <a:bodyPr>
            <a:normAutofit/>
          </a:bodyPr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ko-KR" altLang="en-US" dirty="0"/>
              <a:t>마스터 제목을 입력하세요</a:t>
            </a:r>
          </a:p>
        </p:txBody>
      </p:sp>
      <p:sp>
        <p:nvSpPr>
          <p:cNvPr id="59" name="텍스트 개체 틀 58">
            <a:extLst>
              <a:ext uri="{FF2B5EF4-FFF2-40B4-BE49-F238E27FC236}">
                <a16:creationId xmlns:a16="http://schemas.microsoft.com/office/drawing/2014/main" id="{5B70B421-8780-4C4C-AB1B-8BD9CD2A636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56829" y="4073401"/>
            <a:ext cx="1329751" cy="1573328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marL="0" indent="0" algn="l">
              <a:lnSpc>
                <a:spcPct val="120000"/>
              </a:lnSpc>
              <a:buClr>
                <a:srgbClr val="223322"/>
              </a:buClr>
              <a:buFont typeface="Arial" panose="020B0604020202020204" pitchFamily="34" charset="0"/>
              <a:buNone/>
              <a:defRPr sz="1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ko-KR" altLang="en-US" dirty="0"/>
              <a:t>이름입력 </a:t>
            </a:r>
            <a:r>
              <a:rPr lang="en-US" altLang="ko-KR" dirty="0"/>
              <a:t>1</a:t>
            </a:r>
          </a:p>
          <a:p>
            <a:pPr lvl="0"/>
            <a:r>
              <a:rPr lang="ko-KR" altLang="en-US" dirty="0"/>
              <a:t>이름입력 </a:t>
            </a:r>
            <a:r>
              <a:rPr lang="en-US" altLang="ko-KR" dirty="0"/>
              <a:t>2</a:t>
            </a:r>
          </a:p>
          <a:p>
            <a:pPr lvl="0"/>
            <a:r>
              <a:rPr lang="ko-KR" altLang="en-US" dirty="0"/>
              <a:t>이름입력 </a:t>
            </a:r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5C0D41BA-7160-4979-AE89-50E681E27403}"/>
              </a:ext>
            </a:extLst>
          </p:cNvPr>
          <p:cNvSpPr/>
          <p:nvPr userDrawn="1"/>
        </p:nvSpPr>
        <p:spPr>
          <a:xfrm>
            <a:off x="0" y="6258116"/>
            <a:ext cx="12192000" cy="599884"/>
          </a:xfrm>
          <a:prstGeom prst="rect">
            <a:avLst/>
          </a:prstGeom>
          <a:solidFill>
            <a:srgbClr val="2233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6" name="그림 65">
            <a:extLst>
              <a:ext uri="{FF2B5EF4-FFF2-40B4-BE49-F238E27FC236}">
                <a16:creationId xmlns:a16="http://schemas.microsoft.com/office/drawing/2014/main" id="{60E6840C-58D1-4C11-BCDE-C0B21E81634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305679" y="3806429"/>
            <a:ext cx="4529274" cy="2566489"/>
          </a:xfrm>
          <a:prstGeom prst="rect">
            <a:avLst/>
          </a:prstGeom>
        </p:spPr>
      </p:pic>
      <p:sp>
        <p:nvSpPr>
          <p:cNvPr id="71" name="텍스트 개체 틀 70">
            <a:extLst>
              <a:ext uri="{FF2B5EF4-FFF2-40B4-BE49-F238E27FC236}">
                <a16:creationId xmlns:a16="http://schemas.microsoft.com/office/drawing/2014/main" id="{F96EF3B5-9507-4B31-9B13-8FCE6314BF1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58863" y="2130365"/>
            <a:ext cx="8543925" cy="59988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FontTx/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ko-KR" altLang="en-US" dirty="0"/>
              <a:t>부제목을 입력하세요</a:t>
            </a:r>
          </a:p>
        </p:txBody>
      </p:sp>
      <p:pic>
        <p:nvPicPr>
          <p:cNvPr id="76" name="그림 75">
            <a:extLst>
              <a:ext uri="{FF2B5EF4-FFF2-40B4-BE49-F238E27FC236}">
                <a16:creationId xmlns:a16="http://schemas.microsoft.com/office/drawing/2014/main" id="{53D96FB5-22DB-42C9-9576-12374A78B47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297" y="182480"/>
            <a:ext cx="1825956" cy="530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4020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3A44F9-199C-438E-A134-84E2DDD6CA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43340" y="787396"/>
            <a:ext cx="3637520" cy="867038"/>
          </a:xfrm>
        </p:spPr>
        <p:txBody>
          <a:bodyPr>
            <a:normAutofit/>
          </a:bodyPr>
          <a:lstStyle>
            <a:lvl1pPr algn="l">
              <a:defRPr sz="3600">
                <a:solidFill>
                  <a:srgbClr val="003300"/>
                </a:solidFill>
              </a:defRPr>
            </a:lvl1pPr>
          </a:lstStyle>
          <a:p>
            <a:r>
              <a:rPr lang="ko-KR" altLang="en-US" dirty="0"/>
              <a:t>목 차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B3D1A6C-7A38-4DB9-AFAF-6E318A585B8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70000"/>
          </a:blip>
          <a:srcRect b="5810"/>
          <a:stretch/>
        </p:blipFill>
        <p:spPr>
          <a:xfrm rot="5400000">
            <a:off x="-892990" y="2469284"/>
            <a:ext cx="3830288" cy="2044308"/>
          </a:xfrm>
          <a:prstGeom prst="rect">
            <a:avLst/>
          </a:prstGeom>
        </p:spPr>
      </p:pic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1ADE9E1C-E7CA-49FC-86D3-170DB29E110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43340" y="2093873"/>
            <a:ext cx="7931150" cy="4081466"/>
          </a:xfrm>
          <a:prstGeom prst="rect">
            <a:avLst/>
          </a:prstGeom>
        </p:spPr>
        <p:txBody>
          <a:bodyPr anchor="ctr"/>
          <a:lstStyle>
            <a:lvl1pPr marL="571500" indent="-571500">
              <a:buClr>
                <a:schemeClr val="tx1">
                  <a:lumMod val="75000"/>
                  <a:lumOff val="25000"/>
                </a:schemeClr>
              </a:buClr>
              <a:buSzPct val="100000"/>
              <a:buFont typeface="+mj-lt"/>
              <a:buAutoNum type="arabicPeriod"/>
              <a:defRPr sz="22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800100" indent="-342900">
              <a:buFont typeface="+mj-lt"/>
              <a:buAutoNum type="arabicParenR"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buClr>
                <a:schemeClr val="tx1">
                  <a:lumMod val="50000"/>
                  <a:lumOff val="50000"/>
                </a:schemeClr>
              </a:buClr>
              <a:buFont typeface="+mj-ea"/>
              <a:buAutoNum type="circleNumDbPlain"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B95BB1F-0E55-45E8-9924-C4B526438E15}"/>
              </a:ext>
            </a:extLst>
          </p:cNvPr>
          <p:cNvSpPr/>
          <p:nvPr userDrawn="1"/>
        </p:nvSpPr>
        <p:spPr>
          <a:xfrm>
            <a:off x="2946625" y="1989137"/>
            <a:ext cx="132930" cy="4310957"/>
          </a:xfrm>
          <a:prstGeom prst="rect">
            <a:avLst/>
          </a:prstGeom>
          <a:solidFill>
            <a:srgbClr val="2233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7FAC22D-6C1D-4C74-864C-026B59589052}"/>
              </a:ext>
            </a:extLst>
          </p:cNvPr>
          <p:cNvSpPr/>
          <p:nvPr userDrawn="1"/>
        </p:nvSpPr>
        <p:spPr>
          <a:xfrm>
            <a:off x="2946625" y="787397"/>
            <a:ext cx="132930" cy="867038"/>
          </a:xfrm>
          <a:prstGeom prst="rect">
            <a:avLst/>
          </a:prstGeom>
          <a:solidFill>
            <a:srgbClr val="2233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54674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1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B98A6B-4F4A-4C35-82EC-715C373DE1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0CB8884-2449-422A-8CE3-B072880D2B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0D719-3379-4B86-9AB0-2E080926E0B8}" type="datetime1">
              <a:rPr lang="ko-KR" altLang="en-US" smtClean="0"/>
              <a:t>2019-09-06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A639BB6-1CC6-404A-A3AE-BE2177511A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4AD5CC8-6727-45AE-90C4-1F53B8B72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1E4FE7-BA8F-47D9-8473-A947E88DD25D}" type="slidenum">
              <a:rPr lang="ko-KR" altLang="en-US" smtClean="0"/>
              <a:t>‹#›</a:t>
            </a:fld>
            <a:endParaRPr lang="ko-KR" altLang="en-US" dirty="0"/>
          </a:p>
        </p:txBody>
      </p:sp>
      <p:sp>
        <p:nvSpPr>
          <p:cNvPr id="6" name="텍스트 개체 틀 2">
            <a:extLst>
              <a:ext uri="{FF2B5EF4-FFF2-40B4-BE49-F238E27FC236}">
                <a16:creationId xmlns:a16="http://schemas.microsoft.com/office/drawing/2014/main" id="{4A82E955-FC68-401C-A496-BF26085687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1359" y="1204430"/>
            <a:ext cx="10089282" cy="49385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lnSpc>
                <a:spcPct val="20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30000"/>
              </a:lnSpc>
              <a:defRPr/>
            </a:lvl3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</p:spTree>
    <p:extLst>
      <p:ext uri="{BB962C8B-B14F-4D97-AF65-F5344CB8AC3E}">
        <p14:creationId xmlns:p14="http://schemas.microsoft.com/office/powerpoint/2010/main" val="5324111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3C72FD-65F8-4F1D-92D1-379719941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DD6E801-F374-468F-9E99-7D5304C7A1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64282" y="1644356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8661688-B77D-444E-BB98-7780332EE0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46120" y="1644356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5468BBD-831B-4241-8CF8-50EC7B4C58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3C6A8-CFC8-4A81-8B6A-57C9CA198C35}" type="datetimeFigureOut">
              <a:rPr lang="ko-KR" altLang="en-US" smtClean="0"/>
              <a:t>2019-09-06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DFA674D-4E3F-4837-ABA0-3F5D5D4FA4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D0137B2-2AC5-4C0A-8454-05F59B6EC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1E4FE7-BA8F-47D9-8473-A947E88DD25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85669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D4C48B1-A047-42DF-B1D9-3B7C0D1E64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1168" y="1415302"/>
            <a:ext cx="5157787" cy="823912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dirty="0"/>
              <a:t>마스터 텍스트 스타일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C890E23-3116-4901-9A31-01E6FAAF9B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5116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AFA3B7E-F61E-4182-BA87-5683313AD1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83047" y="1415302"/>
            <a:ext cx="5183188" cy="823912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dirty="0"/>
              <a:t>마스터 텍스트 스타일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4A0760A-47BF-4C9B-88B2-634C5C1C24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83047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AAB877F-2D63-41D1-8A9A-572E37A751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3C6A8-CFC8-4A81-8B6A-57C9CA198C35}" type="datetimeFigureOut">
              <a:rPr lang="ko-KR" altLang="en-US" smtClean="0"/>
              <a:t>2019-09-06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0CB3841-81F2-4C64-99D5-50313B3756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8A6AAB3-8C76-4A86-B2C2-DA0ECCB9C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1E4FE7-BA8F-47D9-8473-A947E88DD25D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436CCEBF-1A65-4BD5-8D45-E1D2709573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619" y="154970"/>
            <a:ext cx="9547860" cy="867038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9867759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Web Information Systems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ko-KR" altLang="en-US" smtClean="0"/>
            </a:lvl1pPr>
          </a:lstStyle>
          <a:p>
            <a:fld id="{4BEDD84E-25D4-4983-8AA1-2863C96F08D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17908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2922832-DBC7-4A80-9F50-CF22B550F1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619" y="154970"/>
            <a:ext cx="9547860" cy="8670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7251B1C-CB9F-42A7-9850-C9B35E5451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39274" y="1151813"/>
            <a:ext cx="10113452" cy="49629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3EE5155-8DBA-4270-B62E-54E8C3333F7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37762" y="634649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33C6A8-CFC8-4A81-8B6A-57C9CA198C35}" type="datetimeFigureOut">
              <a:rPr lang="ko-KR" altLang="en-US" smtClean="0"/>
              <a:t>2019-09-06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24EFBB8-FC5E-471C-9B97-1158CD0720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C6EC6D6-D47E-4238-9C84-9DD5D5DF69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05125" y="6346489"/>
            <a:ext cx="4655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1E4FE7-BA8F-47D9-8473-A947E88DD25D}" type="slidenum">
              <a:rPr lang="ko-KR" altLang="en-US" smtClean="0"/>
              <a:t>‹#›</a:t>
            </a:fld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A931573-AE8D-4FEF-88CF-AE392D739B55}"/>
              </a:ext>
            </a:extLst>
          </p:cNvPr>
          <p:cNvSpPr/>
          <p:nvPr userDrawn="1"/>
        </p:nvSpPr>
        <p:spPr>
          <a:xfrm>
            <a:off x="0" y="978740"/>
            <a:ext cx="11882628" cy="86536"/>
          </a:xfrm>
          <a:prstGeom prst="rect">
            <a:avLst/>
          </a:prstGeom>
          <a:gradFill>
            <a:gsLst>
              <a:gs pos="42000">
                <a:srgbClr val="003300"/>
              </a:gs>
              <a:gs pos="100000">
                <a:schemeClr val="bg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1BF4719-E9BF-42D9-8CEB-05603A57395D}"/>
              </a:ext>
            </a:extLst>
          </p:cNvPr>
          <p:cNvSpPr/>
          <p:nvPr userDrawn="1"/>
        </p:nvSpPr>
        <p:spPr>
          <a:xfrm>
            <a:off x="11647858" y="6433026"/>
            <a:ext cx="45719" cy="42497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2E585705-0DF4-449C-848A-FE1F7BD3BA6B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hqprint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0868" y="457070"/>
            <a:ext cx="1121760" cy="517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3555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6" r:id="rId2"/>
    <p:sldLayoutId id="2147483667" r:id="rId3"/>
    <p:sldLayoutId id="2147483664" r:id="rId4"/>
    <p:sldLayoutId id="2147483665" r:id="rId5"/>
    <p:sldLayoutId id="2147483668" r:id="rId6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3800" b="1" kern="1200">
          <a:solidFill>
            <a:schemeClr val="tx1">
              <a:lumMod val="75000"/>
              <a:lumOff val="25000"/>
            </a:schemeClr>
          </a:solidFill>
          <a:latin typeface="+mj-ea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200000"/>
        </a:lnSpc>
        <a:spcBef>
          <a:spcPts val="1000"/>
        </a:spcBef>
        <a:buClr>
          <a:schemeClr val="accent6">
            <a:lumMod val="50000"/>
          </a:schemeClr>
        </a:buClr>
        <a:buSzPct val="110000"/>
        <a:buFontTx/>
        <a:buBlip>
          <a:blip r:embed="rId9"/>
        </a:buBlip>
        <a:defRPr sz="2800" b="1" kern="1200">
          <a:solidFill>
            <a:schemeClr val="tx1"/>
          </a:solidFill>
          <a:latin typeface="+mn-ea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13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ea"/>
          <a:ea typeface="+mn-ea"/>
          <a:cs typeface="+mn-cs"/>
        </a:defRPr>
      </a:lvl2pPr>
      <a:lvl3pPr marL="1371600" indent="-457200" algn="l" defTabSz="914400" rtl="0" eaLnBrk="1" latinLnBrk="1" hangingPunct="1">
        <a:lnSpc>
          <a:spcPct val="120000"/>
        </a:lnSpc>
        <a:spcBef>
          <a:spcPts val="500"/>
        </a:spcBef>
        <a:buClr>
          <a:schemeClr val="tx1">
            <a:lumMod val="75000"/>
            <a:lumOff val="25000"/>
          </a:schemeClr>
        </a:buClr>
        <a:buSzPct val="90000"/>
        <a:buFont typeface="Arial" panose="020B0604020202020204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+mn-ea"/>
          <a:ea typeface="+mn-ea"/>
          <a:cs typeface="+mn-cs"/>
        </a:defRPr>
      </a:lvl3pPr>
      <a:lvl4pPr marL="1657350" indent="-285750" algn="l" defTabSz="914400" rtl="0" eaLnBrk="1" latinLnBrk="1" hangingPunct="1">
        <a:lnSpc>
          <a:spcPct val="100000"/>
        </a:lnSpc>
        <a:spcBef>
          <a:spcPts val="500"/>
        </a:spcBef>
        <a:buClr>
          <a:schemeClr val="tx1">
            <a:lumMod val="65000"/>
            <a:lumOff val="35000"/>
          </a:schemeClr>
        </a:buClr>
        <a:buFont typeface="Calibri" panose="020F0502020204030204" pitchFamily="34" charset="0"/>
        <a:buChar char="◦"/>
        <a:defRPr sz="1600" kern="1200">
          <a:solidFill>
            <a:schemeClr val="tx1">
              <a:lumMod val="75000"/>
              <a:lumOff val="25000"/>
            </a:schemeClr>
          </a:solidFill>
          <a:latin typeface="+mn-ea"/>
          <a:ea typeface="+mn-ea"/>
          <a:cs typeface="+mn-cs"/>
        </a:defRPr>
      </a:lvl4pPr>
      <a:lvl5pPr marL="1828800" indent="0" algn="l" defTabSz="914400" rtl="0" eaLnBrk="1" latinLnBrk="1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200" kern="1200">
          <a:solidFill>
            <a:schemeClr val="tx1">
              <a:lumMod val="50000"/>
              <a:lumOff val="50000"/>
            </a:schemeClr>
          </a:solidFill>
          <a:latin typeface="+mn-ea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://www.eclipse.org/downloads/" TargetMode="Externa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.JPG"/><Relationship Id="rId5" Type="http://schemas.openxmlformats.org/officeDocument/2006/relationships/image" Target="../media/image34.JPG"/><Relationship Id="rId4" Type="http://schemas.openxmlformats.org/officeDocument/2006/relationships/image" Target="../media/image33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9.JPG"/><Relationship Id="rId4" Type="http://schemas.openxmlformats.org/officeDocument/2006/relationships/image" Target="../media/image38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3.JPG"/><Relationship Id="rId4" Type="http://schemas.openxmlformats.org/officeDocument/2006/relationships/image" Target="../media/image42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7.png"/><Relationship Id="rId4" Type="http://schemas.openxmlformats.org/officeDocument/2006/relationships/image" Target="../media/image46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1.JPG"/><Relationship Id="rId4" Type="http://schemas.openxmlformats.org/officeDocument/2006/relationships/image" Target="../media/image50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5.JPG"/><Relationship Id="rId4" Type="http://schemas.openxmlformats.org/officeDocument/2006/relationships/image" Target="../media/image54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9.JPG"/><Relationship Id="rId4" Type="http://schemas.openxmlformats.org/officeDocument/2006/relationships/image" Target="../media/image58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www.java.com/ko/" TargetMode="Externa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://tomcat.apache.org/" TargetMode="Externa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JPG"/><Relationship Id="rId5" Type="http://schemas.openxmlformats.org/officeDocument/2006/relationships/image" Target="../media/image20.JPG"/><Relationship Id="rId4" Type="http://schemas.openxmlformats.org/officeDocument/2006/relationships/image" Target="../media/image19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5.JPG"/><Relationship Id="rId4" Type="http://schemas.openxmlformats.org/officeDocument/2006/relationships/image" Target="../media/image24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1B5587-ABF0-4387-9988-4790514AB7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8742" y="1681164"/>
            <a:ext cx="8543799" cy="925332"/>
          </a:xfrm>
        </p:spPr>
        <p:txBody>
          <a:bodyPr>
            <a:normAutofit fontScale="90000"/>
          </a:bodyPr>
          <a:lstStyle/>
          <a:p>
            <a:r>
              <a:rPr lang="en-US" altLang="ko-KR" dirty="0" smtClean="0"/>
              <a:t>Web Application Development Environment Setting</a:t>
            </a:r>
            <a:br>
              <a:rPr lang="en-US" altLang="ko-KR" dirty="0" smtClean="0"/>
            </a:br>
            <a:r>
              <a:rPr lang="en-US" altLang="ko-KR" sz="2200" dirty="0" smtClean="0"/>
              <a:t>LD0230 </a:t>
            </a:r>
            <a:r>
              <a:rPr lang="ko-KR" altLang="en-US" sz="2200" dirty="0"/>
              <a:t>웹정보시스템 </a:t>
            </a:r>
            <a:r>
              <a:rPr lang="ko-KR" altLang="en-US" sz="2200" dirty="0" smtClean="0"/>
              <a:t>프로젝트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96C3571-7E1F-4B24-808E-8F956CE9029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11813" y="4162022"/>
            <a:ext cx="2199391" cy="157332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sz="1600" b="1" dirty="0"/>
              <a:t>성신여자대학교</a:t>
            </a:r>
            <a:endParaRPr lang="en-US" altLang="ko-KR" sz="1600" b="1" dirty="0"/>
          </a:p>
          <a:p>
            <a:pPr>
              <a:lnSpc>
                <a:spcPct val="100000"/>
              </a:lnSpc>
            </a:pPr>
            <a:r>
              <a:rPr lang="ko-KR" altLang="en-US" sz="1600" b="1" dirty="0" smtClean="0"/>
              <a:t>정보시스템공학과</a:t>
            </a:r>
            <a:endParaRPr lang="en-US" altLang="ko-KR" sz="1600" b="1" dirty="0" smtClean="0"/>
          </a:p>
          <a:p>
            <a:pPr>
              <a:lnSpc>
                <a:spcPct val="100000"/>
              </a:lnSpc>
            </a:pPr>
            <a:r>
              <a:rPr lang="ko-KR" altLang="en-US" sz="1600" b="1" dirty="0" smtClean="0"/>
              <a:t>홍 기 형</a:t>
            </a:r>
            <a:endParaRPr lang="ko-KR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990684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Install Eclipse </a:t>
            </a:r>
            <a:r>
              <a:rPr lang="en-US" altLang="ko-KR" dirty="0" smtClean="0"/>
              <a:t>IDE for Enterprise Java Developers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0" y="1329942"/>
            <a:ext cx="5112327" cy="4962985"/>
          </a:xfrm>
        </p:spPr>
        <p:txBody>
          <a:bodyPr>
            <a:normAutofit/>
          </a:bodyPr>
          <a:lstStyle/>
          <a:p>
            <a:r>
              <a:rPr lang="en-US" altLang="ko-KR" sz="2400" dirty="0" smtClean="0"/>
              <a:t>Download eclipse EE installer</a:t>
            </a:r>
          </a:p>
          <a:p>
            <a:pPr lvl="1"/>
            <a:r>
              <a:rPr lang="en-US" altLang="ko-KR" sz="2000" dirty="0">
                <a:hlinkClick r:id="rId2"/>
              </a:rPr>
              <a:t>h</a:t>
            </a:r>
            <a:r>
              <a:rPr lang="en-US" altLang="ko-KR" sz="2000" dirty="0" smtClean="0">
                <a:hlinkClick r:id="rId2"/>
              </a:rPr>
              <a:t>ttp://www.eclipse.org/downloads/</a:t>
            </a:r>
            <a:endParaRPr lang="en-US" altLang="ko-KR" sz="2000" dirty="0" smtClean="0"/>
          </a:p>
          <a:p>
            <a:pPr lvl="1"/>
            <a:r>
              <a:rPr lang="en-US" altLang="ko-KR" sz="2000" dirty="0" smtClean="0"/>
              <a:t>[Download Package]</a:t>
            </a:r>
          </a:p>
          <a:p>
            <a:pPr lvl="1"/>
            <a:r>
              <a:rPr lang="en-US" altLang="ko-KR" sz="2000" dirty="0" smtClean="0"/>
              <a:t>After download, unzip the downloaded file</a:t>
            </a:r>
            <a:endParaRPr lang="en-US" altLang="ko-KR" sz="2000" dirty="0"/>
          </a:p>
          <a:p>
            <a:r>
              <a:rPr lang="en-US" altLang="ko-KR" sz="2400" dirty="0" smtClean="0"/>
              <a:t>Download Installer &amp; execute</a:t>
            </a:r>
            <a:endParaRPr lang="en-US" altLang="ko-KR" sz="2400" dirty="0"/>
          </a:p>
          <a:p>
            <a:pPr marL="0" indent="0">
              <a:buNone/>
            </a:pPr>
            <a:endParaRPr lang="ko-KR" altLang="en-US" sz="24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9834" y="922563"/>
            <a:ext cx="5352492" cy="593543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6364" y="922562"/>
            <a:ext cx="5343303" cy="593543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2944" y="922562"/>
            <a:ext cx="5325680" cy="593543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3705" y="922561"/>
            <a:ext cx="5341893" cy="5935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679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Run installer</a:t>
            </a:r>
            <a:endParaRPr lang="ko-KR" altLang="en-US" dirty="0"/>
          </a:p>
        </p:txBody>
      </p:sp>
      <p:grpSp>
        <p:nvGrpSpPr>
          <p:cNvPr id="10" name="그룹 9"/>
          <p:cNvGrpSpPr/>
          <p:nvPr/>
        </p:nvGrpSpPr>
        <p:grpSpPr>
          <a:xfrm>
            <a:off x="1955540" y="1556792"/>
            <a:ext cx="4745978" cy="4744948"/>
            <a:chOff x="431540" y="1556792"/>
            <a:chExt cx="4745978" cy="4744948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9552" y="1556792"/>
              <a:ext cx="4637966" cy="4744948"/>
            </a:xfrm>
            <a:prstGeom prst="rect">
              <a:avLst/>
            </a:prstGeom>
          </p:spPr>
        </p:pic>
        <p:sp>
          <p:nvSpPr>
            <p:cNvPr id="9" name="오른쪽 화살표 8"/>
            <p:cNvSpPr/>
            <p:nvPr/>
          </p:nvSpPr>
          <p:spPr>
            <a:xfrm>
              <a:off x="431540" y="3356992"/>
              <a:ext cx="216024" cy="144016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4375370" y="1526064"/>
            <a:ext cx="4411377" cy="4530442"/>
            <a:chOff x="1475656" y="1822547"/>
            <a:chExt cx="4411377" cy="4530442"/>
          </a:xfrm>
        </p:grpSpPr>
        <p:grpSp>
          <p:nvGrpSpPr>
            <p:cNvPr id="13" name="그룹 12"/>
            <p:cNvGrpSpPr/>
            <p:nvPr/>
          </p:nvGrpSpPr>
          <p:grpSpPr>
            <a:xfrm>
              <a:off x="1475656" y="1822547"/>
              <a:ext cx="4411377" cy="4530442"/>
              <a:chOff x="1475656" y="1822547"/>
              <a:chExt cx="4411377" cy="4530442"/>
            </a:xfrm>
          </p:grpSpPr>
          <p:pic>
            <p:nvPicPr>
              <p:cNvPr id="11" name="그림 10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75656" y="1822547"/>
                <a:ext cx="4411377" cy="4530442"/>
              </a:xfrm>
              <a:prstGeom prst="rect">
                <a:avLst/>
              </a:prstGeom>
            </p:spPr>
          </p:pic>
          <p:sp>
            <p:nvSpPr>
              <p:cNvPr id="8" name="오른쪽 화살표 7"/>
              <p:cNvSpPr/>
              <p:nvPr/>
            </p:nvSpPr>
            <p:spPr>
              <a:xfrm rot="1459166">
                <a:off x="2622041" y="3271047"/>
                <a:ext cx="216024" cy="144016"/>
              </a:xfrm>
              <a:prstGeom prst="rightArrow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오른쪽 화살표 11"/>
              <p:cNvSpPr/>
              <p:nvPr/>
            </p:nvSpPr>
            <p:spPr>
              <a:xfrm rot="18103485">
                <a:off x="2869264" y="4493449"/>
                <a:ext cx="216024" cy="144016"/>
              </a:xfrm>
              <a:prstGeom prst="rightArrow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4" name="TextBox 13"/>
            <p:cNvSpPr txBox="1"/>
            <p:nvPr/>
          </p:nvSpPr>
          <p:spPr>
            <a:xfrm>
              <a:off x="2011010" y="2925177"/>
              <a:ext cx="2168624" cy="30777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400" dirty="0"/>
                <a:t> </a:t>
              </a:r>
              <a:r>
                <a:rPr lang="ko-KR" altLang="en-US" sz="1400" dirty="0"/>
                <a:t>사용자 </a:t>
              </a:r>
              <a:r>
                <a:rPr lang="en-US" altLang="ko-KR" sz="1400" dirty="0"/>
                <a:t>folder </a:t>
              </a:r>
              <a:r>
                <a:rPr lang="ko-KR" altLang="en-US" sz="1400" dirty="0"/>
                <a:t>아래</a:t>
              </a:r>
              <a:endParaRPr lang="ko-KR" altLang="en-US" sz="1400" dirty="0"/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4267358" y="2060848"/>
            <a:ext cx="4320815" cy="4339520"/>
            <a:chOff x="2743357" y="2060848"/>
            <a:chExt cx="4320815" cy="4339520"/>
          </a:xfrm>
        </p:grpSpPr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43357" y="2060848"/>
              <a:ext cx="4320815" cy="4339520"/>
            </a:xfrm>
            <a:prstGeom prst="rect">
              <a:avLst/>
            </a:prstGeom>
          </p:spPr>
        </p:pic>
        <p:sp>
          <p:nvSpPr>
            <p:cNvPr id="7" name="오른쪽 화살표 6"/>
            <p:cNvSpPr/>
            <p:nvPr/>
          </p:nvSpPr>
          <p:spPr>
            <a:xfrm rot="20489187">
              <a:off x="5364088" y="6138708"/>
              <a:ext cx="216024" cy="144016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8" name="그림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4101" y="2244573"/>
            <a:ext cx="4297574" cy="4407768"/>
          </a:xfrm>
          <a:prstGeom prst="rect">
            <a:avLst/>
          </a:prstGeom>
        </p:spPr>
      </p:pic>
      <p:grpSp>
        <p:nvGrpSpPr>
          <p:cNvPr id="20" name="그룹 19"/>
          <p:cNvGrpSpPr/>
          <p:nvPr/>
        </p:nvGrpSpPr>
        <p:grpSpPr>
          <a:xfrm>
            <a:off x="5557198" y="2636912"/>
            <a:ext cx="5082918" cy="3024336"/>
            <a:chOff x="4033198" y="2636912"/>
            <a:chExt cx="5082918" cy="3024336"/>
          </a:xfrm>
        </p:grpSpPr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33198" y="2636912"/>
              <a:ext cx="5082918" cy="3024336"/>
            </a:xfrm>
            <a:prstGeom prst="rect">
              <a:avLst/>
            </a:prstGeom>
          </p:spPr>
        </p:pic>
        <p:sp>
          <p:nvSpPr>
            <p:cNvPr id="6" name="오른쪽 화살표 5"/>
            <p:cNvSpPr/>
            <p:nvPr/>
          </p:nvSpPr>
          <p:spPr>
            <a:xfrm rot="19050872">
              <a:off x="7184564" y="5475486"/>
              <a:ext cx="216024" cy="144016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992656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Launch </a:t>
            </a:r>
            <a:r>
              <a:rPr lang="en-US" altLang="ko-KR" dirty="0" smtClean="0"/>
              <a:t>eclipse (Workspace </a:t>
            </a:r>
            <a:r>
              <a:rPr lang="ko-KR" altLang="en-US" dirty="0" smtClean="0"/>
              <a:t>주의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grpSp>
        <p:nvGrpSpPr>
          <p:cNvPr id="9" name="그룹 8"/>
          <p:cNvGrpSpPr/>
          <p:nvPr/>
        </p:nvGrpSpPr>
        <p:grpSpPr>
          <a:xfrm>
            <a:off x="462749" y="1700052"/>
            <a:ext cx="4204546" cy="4335760"/>
            <a:chOff x="179512" y="1628800"/>
            <a:chExt cx="4204546" cy="4335760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9512" y="1628800"/>
              <a:ext cx="4204546" cy="4335760"/>
            </a:xfrm>
            <a:prstGeom prst="rect">
              <a:avLst/>
            </a:prstGeom>
          </p:spPr>
        </p:pic>
        <p:sp>
          <p:nvSpPr>
            <p:cNvPr id="5" name="오른쪽 화살표 4"/>
            <p:cNvSpPr/>
            <p:nvPr/>
          </p:nvSpPr>
          <p:spPr>
            <a:xfrm>
              <a:off x="1115616" y="4077072"/>
              <a:ext cx="216024" cy="144016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1704" y="1859059"/>
            <a:ext cx="3421380" cy="2286000"/>
          </a:xfrm>
          <a:prstGeom prst="rect">
            <a:avLst/>
          </a:prstGeom>
        </p:spPr>
      </p:pic>
      <p:grpSp>
        <p:nvGrpSpPr>
          <p:cNvPr id="15" name="그룹 14"/>
          <p:cNvGrpSpPr/>
          <p:nvPr/>
        </p:nvGrpSpPr>
        <p:grpSpPr>
          <a:xfrm>
            <a:off x="2695925" y="1403096"/>
            <a:ext cx="3497579" cy="5229200"/>
            <a:chOff x="3618394" y="1462472"/>
            <a:chExt cx="3497579" cy="5229200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18394" y="1462472"/>
              <a:ext cx="3497579" cy="5229200"/>
            </a:xfrm>
            <a:prstGeom prst="rect">
              <a:avLst/>
            </a:prstGeom>
          </p:spPr>
        </p:pic>
        <p:sp>
          <p:nvSpPr>
            <p:cNvPr id="6" name="오른쪽 화살표 5"/>
            <p:cNvSpPr/>
            <p:nvPr/>
          </p:nvSpPr>
          <p:spPr>
            <a:xfrm rot="17728233">
              <a:off x="4276045" y="4781617"/>
              <a:ext cx="216024" cy="144016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오른쪽 화살표 11"/>
            <p:cNvSpPr/>
            <p:nvPr/>
          </p:nvSpPr>
          <p:spPr>
            <a:xfrm rot="17728233">
              <a:off x="5221071" y="6491183"/>
              <a:ext cx="216024" cy="144016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485375" y="5181865"/>
              <a:ext cx="1955407" cy="30777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1400" dirty="0"/>
                <a:t>바탕화면에 </a:t>
              </a:r>
              <a:r>
                <a:rPr lang="en-US" altLang="ko-KR" sz="1400" dirty="0"/>
                <a:t>folder </a:t>
              </a:r>
              <a:r>
                <a:rPr lang="ko-KR" altLang="en-US" sz="1400" dirty="0"/>
                <a:t>생성</a:t>
              </a:r>
              <a:endParaRPr lang="ko-KR" altLang="en-US" sz="1400" dirty="0"/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5342486" y="2698838"/>
            <a:ext cx="5325514" cy="3992834"/>
            <a:chOff x="3818486" y="2698838"/>
            <a:chExt cx="5325514" cy="3992834"/>
          </a:xfrm>
        </p:grpSpPr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18486" y="2698838"/>
              <a:ext cx="5325514" cy="3992834"/>
            </a:xfrm>
            <a:prstGeom prst="rect">
              <a:avLst/>
            </a:prstGeom>
          </p:spPr>
        </p:pic>
        <p:sp>
          <p:nvSpPr>
            <p:cNvPr id="8" name="오른쪽 화살표 7"/>
            <p:cNvSpPr/>
            <p:nvPr/>
          </p:nvSpPr>
          <p:spPr>
            <a:xfrm rot="17197020">
              <a:off x="4387505" y="3193053"/>
              <a:ext cx="216024" cy="144016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125681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Eclipse Server Setting</a:t>
            </a:r>
            <a:endParaRPr lang="ko-KR" altLang="en-US" dirty="0"/>
          </a:p>
        </p:txBody>
      </p:sp>
      <p:grpSp>
        <p:nvGrpSpPr>
          <p:cNvPr id="9" name="그룹 8"/>
          <p:cNvGrpSpPr/>
          <p:nvPr/>
        </p:nvGrpSpPr>
        <p:grpSpPr>
          <a:xfrm>
            <a:off x="-29895" y="1238270"/>
            <a:ext cx="4471769" cy="3342888"/>
            <a:chOff x="179512" y="1628800"/>
            <a:chExt cx="4471769" cy="3342888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9512" y="1628800"/>
              <a:ext cx="4471769" cy="3342888"/>
            </a:xfrm>
            <a:prstGeom prst="rect">
              <a:avLst/>
            </a:prstGeom>
          </p:spPr>
        </p:pic>
        <p:sp>
          <p:nvSpPr>
            <p:cNvPr id="8" name="오른쪽 화살표 7"/>
            <p:cNvSpPr/>
            <p:nvPr/>
          </p:nvSpPr>
          <p:spPr>
            <a:xfrm rot="3631204">
              <a:off x="2216915" y="3875600"/>
              <a:ext cx="216024" cy="144016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1540136" y="1906696"/>
            <a:ext cx="5690210" cy="4269051"/>
            <a:chOff x="681990" y="2078408"/>
            <a:chExt cx="5690210" cy="4269051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1990" y="2078408"/>
              <a:ext cx="5690210" cy="4269051"/>
            </a:xfrm>
            <a:prstGeom prst="rect">
              <a:avLst/>
            </a:prstGeom>
          </p:spPr>
        </p:pic>
        <p:sp>
          <p:nvSpPr>
            <p:cNvPr id="7" name="오른쪽 화살표 6"/>
            <p:cNvSpPr/>
            <p:nvPr/>
          </p:nvSpPr>
          <p:spPr>
            <a:xfrm rot="18134190">
              <a:off x="2451278" y="5603484"/>
              <a:ext cx="216024" cy="144016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573659" y="5792056"/>
              <a:ext cx="1683474" cy="30777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1400"/>
                <a:t>오른쪽 마우스버튼</a:t>
              </a:r>
              <a:endParaRPr lang="ko-KR" altLang="en-US" sz="1400"/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4774797" y="1023786"/>
            <a:ext cx="3609718" cy="5589240"/>
            <a:chOff x="3779912" y="1246602"/>
            <a:chExt cx="3609718" cy="5589240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9912" y="1246602"/>
              <a:ext cx="3609718" cy="5589240"/>
            </a:xfrm>
            <a:prstGeom prst="rect">
              <a:avLst/>
            </a:prstGeom>
          </p:spPr>
        </p:pic>
        <p:sp>
          <p:nvSpPr>
            <p:cNvPr id="6" name="오른쪽 화살표 5"/>
            <p:cNvSpPr/>
            <p:nvPr/>
          </p:nvSpPr>
          <p:spPr>
            <a:xfrm rot="13487761">
              <a:off x="4785068" y="4846009"/>
              <a:ext cx="216024" cy="144016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4583832" y="2420888"/>
            <a:ext cx="5897880" cy="4320540"/>
            <a:chOff x="3059832" y="2420888"/>
            <a:chExt cx="5897880" cy="4320540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59832" y="2420888"/>
              <a:ext cx="5897880" cy="4320540"/>
            </a:xfrm>
            <a:prstGeom prst="rect">
              <a:avLst/>
            </a:prstGeom>
          </p:spPr>
        </p:pic>
        <p:sp>
          <p:nvSpPr>
            <p:cNvPr id="5" name="오른쪽 화살표 4"/>
            <p:cNvSpPr/>
            <p:nvPr/>
          </p:nvSpPr>
          <p:spPr>
            <a:xfrm rot="5400000">
              <a:off x="7668344" y="3831261"/>
              <a:ext cx="216024" cy="144016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오른쪽 화살표 15"/>
            <p:cNvSpPr/>
            <p:nvPr/>
          </p:nvSpPr>
          <p:spPr>
            <a:xfrm rot="17412348">
              <a:off x="7281618" y="4989441"/>
              <a:ext cx="216024" cy="144016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306882" y="3510629"/>
              <a:ext cx="1539139" cy="30777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400" dirty="0"/>
                <a:t> tomcat </a:t>
              </a:r>
              <a:r>
                <a:rPr lang="ko-KR" altLang="en-US" sz="1400" dirty="0"/>
                <a:t>설치 폴더</a:t>
              </a:r>
              <a:endParaRPr lang="ko-KR" altLang="en-US" sz="1400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363562" y="5078195"/>
              <a:ext cx="1036694" cy="30777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400" dirty="0"/>
                <a:t> </a:t>
              </a:r>
              <a:r>
                <a:rPr lang="ko-KR" altLang="en-US" sz="1400" dirty="0"/>
                <a:t>설치된  </a:t>
              </a:r>
              <a:r>
                <a:rPr lang="en-US" altLang="ko-KR" sz="1400" dirty="0" err="1"/>
                <a:t>jre</a:t>
              </a:r>
              <a:endParaRPr lang="ko-KR" altLang="en-US" sz="1400" dirty="0"/>
            </a:p>
          </p:txBody>
        </p:sp>
        <p:sp>
          <p:nvSpPr>
            <p:cNvPr id="19" name="오른쪽 화살표 18"/>
            <p:cNvSpPr/>
            <p:nvPr/>
          </p:nvSpPr>
          <p:spPr>
            <a:xfrm rot="17412348">
              <a:off x="7113348" y="6401687"/>
              <a:ext cx="216024" cy="144016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806226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Tomcat server port </a:t>
            </a:r>
            <a:r>
              <a:rPr lang="ko-KR" altLang="en-US" dirty="0" smtClean="0"/>
              <a:t>확인</a:t>
            </a:r>
            <a:endParaRPr lang="ko-KR" altLang="en-US" dirty="0"/>
          </a:p>
        </p:txBody>
      </p:sp>
      <p:grpSp>
        <p:nvGrpSpPr>
          <p:cNvPr id="9" name="그룹 8"/>
          <p:cNvGrpSpPr/>
          <p:nvPr/>
        </p:nvGrpSpPr>
        <p:grpSpPr>
          <a:xfrm>
            <a:off x="441059" y="1514545"/>
            <a:ext cx="5897880" cy="4312920"/>
            <a:chOff x="395536" y="1484784"/>
            <a:chExt cx="5897880" cy="4312920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5536" y="1484784"/>
              <a:ext cx="5897880" cy="4312920"/>
            </a:xfrm>
            <a:prstGeom prst="rect">
              <a:avLst/>
            </a:prstGeom>
          </p:spPr>
        </p:pic>
        <p:sp>
          <p:nvSpPr>
            <p:cNvPr id="6" name="오른쪽 화살표 5"/>
            <p:cNvSpPr/>
            <p:nvPr/>
          </p:nvSpPr>
          <p:spPr>
            <a:xfrm rot="17412348">
              <a:off x="4496862" y="5599459"/>
              <a:ext cx="216024" cy="144016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2001398" y="1514545"/>
            <a:ext cx="6254844" cy="4688061"/>
            <a:chOff x="1115616" y="1740994"/>
            <a:chExt cx="6254844" cy="4688061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5616" y="1740994"/>
              <a:ext cx="6254844" cy="4688061"/>
            </a:xfrm>
            <a:prstGeom prst="rect">
              <a:avLst/>
            </a:prstGeom>
          </p:spPr>
        </p:pic>
        <p:sp>
          <p:nvSpPr>
            <p:cNvPr id="8" name="오른쪽 화살표 7"/>
            <p:cNvSpPr/>
            <p:nvPr/>
          </p:nvSpPr>
          <p:spPr>
            <a:xfrm rot="17412348">
              <a:off x="4189740" y="5599458"/>
              <a:ext cx="216024" cy="144016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626994" y="5797704"/>
              <a:ext cx="2294859" cy="30777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1400" dirty="0"/>
                <a:t>오른쪽 마우스 버튼</a:t>
              </a:r>
              <a:r>
                <a:rPr lang="en-US" altLang="ko-KR" sz="1400" dirty="0">
                  <a:sym typeface="Wingdings" pitchFamily="2" charset="2"/>
                </a:rPr>
                <a:t>  start</a:t>
              </a:r>
              <a:endParaRPr lang="ko-KR" altLang="en-US" sz="1400" dirty="0"/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5663655" y="1953280"/>
            <a:ext cx="3871575" cy="4904720"/>
            <a:chOff x="4139654" y="1953280"/>
            <a:chExt cx="3871575" cy="4904720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39654" y="1953280"/>
              <a:ext cx="3871575" cy="4904720"/>
            </a:xfrm>
            <a:prstGeom prst="rect">
              <a:avLst/>
            </a:prstGeom>
          </p:spPr>
        </p:pic>
        <p:sp>
          <p:nvSpPr>
            <p:cNvPr id="7" name="오른쪽 화살표 6"/>
            <p:cNvSpPr/>
            <p:nvPr/>
          </p:nvSpPr>
          <p:spPr>
            <a:xfrm rot="17412348">
              <a:off x="6729113" y="4333632"/>
              <a:ext cx="216024" cy="144016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오른쪽 화살표 13"/>
            <p:cNvSpPr/>
            <p:nvPr/>
          </p:nvSpPr>
          <p:spPr>
            <a:xfrm rot="17412348">
              <a:off x="6369072" y="6653480"/>
              <a:ext cx="216024" cy="144016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434" y="1022008"/>
            <a:ext cx="9340929" cy="5835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167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Build the 1</a:t>
            </a:r>
            <a:r>
              <a:rPr lang="en-US" altLang="ko-KR" baseline="30000" dirty="0" smtClean="0"/>
              <a:t>st</a:t>
            </a:r>
            <a:r>
              <a:rPr lang="en-US" altLang="ko-KR" dirty="0" smtClean="0"/>
              <a:t> Web Application</a:t>
            </a:r>
            <a:endParaRPr lang="ko-KR" altLang="en-US" dirty="0"/>
          </a:p>
        </p:txBody>
      </p:sp>
      <p:grpSp>
        <p:nvGrpSpPr>
          <p:cNvPr id="7" name="그룹 6"/>
          <p:cNvGrpSpPr/>
          <p:nvPr/>
        </p:nvGrpSpPr>
        <p:grpSpPr>
          <a:xfrm>
            <a:off x="278473" y="1340768"/>
            <a:ext cx="5601504" cy="4176464"/>
            <a:chOff x="107504" y="1340768"/>
            <a:chExt cx="5601504" cy="4176464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504" y="1340768"/>
              <a:ext cx="5601504" cy="4176464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301116" y="1962777"/>
              <a:ext cx="3380541" cy="36933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dirty="0" err="1"/>
                <a:t>File</a:t>
              </a:r>
              <a:r>
                <a:rPr lang="en-US" altLang="ko-KR" dirty="0" err="1">
                  <a:sym typeface="Wingdings" pitchFamily="2" charset="2"/>
                </a:rPr>
                <a:t>newDynamic</a:t>
              </a:r>
              <a:r>
                <a:rPr lang="en-US" altLang="ko-KR" dirty="0">
                  <a:sym typeface="Wingdings" pitchFamily="2" charset="2"/>
                </a:rPr>
                <a:t> Web Project</a:t>
              </a:r>
              <a:endParaRPr lang="ko-KR" altLang="en-US" dirty="0"/>
            </a:p>
          </p:txBody>
        </p:sp>
        <p:sp>
          <p:nvSpPr>
            <p:cNvPr id="6" name="오른쪽 화살표 5"/>
            <p:cNvSpPr/>
            <p:nvPr/>
          </p:nvSpPr>
          <p:spPr>
            <a:xfrm rot="17412348">
              <a:off x="104376" y="1765598"/>
              <a:ext cx="216024" cy="144016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1113003" y="1232217"/>
            <a:ext cx="4733094" cy="5269964"/>
            <a:chOff x="1187624" y="1340768"/>
            <a:chExt cx="4733094" cy="5269964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7624" y="1340768"/>
              <a:ext cx="4733094" cy="5269964"/>
            </a:xfrm>
            <a:prstGeom prst="rect">
              <a:avLst/>
            </a:prstGeom>
          </p:spPr>
        </p:pic>
        <p:sp>
          <p:nvSpPr>
            <p:cNvPr id="9" name="오른쪽 화살표 8"/>
            <p:cNvSpPr/>
            <p:nvPr/>
          </p:nvSpPr>
          <p:spPr>
            <a:xfrm rot="17412348">
              <a:off x="2015269" y="2386337"/>
              <a:ext cx="216024" cy="144016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오른쪽 화살표 9"/>
            <p:cNvSpPr/>
            <p:nvPr/>
          </p:nvSpPr>
          <p:spPr>
            <a:xfrm rot="17412348">
              <a:off x="3837435" y="6420011"/>
              <a:ext cx="216024" cy="144016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3287689" y="1484784"/>
            <a:ext cx="4737345" cy="5262344"/>
            <a:chOff x="1763688" y="1484784"/>
            <a:chExt cx="4737345" cy="5262344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63688" y="1484784"/>
              <a:ext cx="4737345" cy="5262344"/>
            </a:xfrm>
            <a:prstGeom prst="rect">
              <a:avLst/>
            </a:prstGeom>
          </p:spPr>
        </p:pic>
        <p:sp>
          <p:nvSpPr>
            <p:cNvPr id="13" name="오른쪽 화살표 12"/>
            <p:cNvSpPr/>
            <p:nvPr/>
          </p:nvSpPr>
          <p:spPr>
            <a:xfrm rot="17412348">
              <a:off x="4352848" y="6556409"/>
              <a:ext cx="216024" cy="144016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4367808" y="1912511"/>
            <a:ext cx="5385162" cy="4579508"/>
            <a:chOff x="2627784" y="1774754"/>
            <a:chExt cx="5385162" cy="4579508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27784" y="1774754"/>
              <a:ext cx="5385162" cy="4579508"/>
            </a:xfrm>
            <a:prstGeom prst="rect">
              <a:avLst/>
            </a:prstGeom>
          </p:spPr>
        </p:pic>
        <p:sp>
          <p:nvSpPr>
            <p:cNvPr id="16" name="오른쪽 화살표 15"/>
            <p:cNvSpPr/>
            <p:nvPr/>
          </p:nvSpPr>
          <p:spPr>
            <a:xfrm rot="17412348">
              <a:off x="6657102" y="6075516"/>
              <a:ext cx="216024" cy="144016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693189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1199578" y="1432807"/>
            <a:ext cx="6320169" cy="4726280"/>
            <a:chOff x="611560" y="1556792"/>
            <a:chExt cx="6320169" cy="4726280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1560" y="1556792"/>
              <a:ext cx="6320169" cy="4726280"/>
            </a:xfrm>
            <a:prstGeom prst="rect">
              <a:avLst/>
            </a:prstGeom>
          </p:spPr>
        </p:pic>
        <p:sp>
          <p:nvSpPr>
            <p:cNvPr id="5" name="오른쪽 화살표 4"/>
            <p:cNvSpPr/>
            <p:nvPr/>
          </p:nvSpPr>
          <p:spPr>
            <a:xfrm rot="19699402">
              <a:off x="896462" y="3330977"/>
              <a:ext cx="216024" cy="144016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979712" y="3140437"/>
              <a:ext cx="3552704" cy="36933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Mouse right button </a:t>
              </a:r>
              <a:r>
                <a:rPr lang="en-US" altLang="ko-KR" dirty="0">
                  <a:sym typeface="Wingdings" pitchFamily="2" charset="2"/>
                </a:rPr>
                <a:t></a:t>
              </a:r>
              <a:r>
                <a:rPr lang="en-US" altLang="ko-KR" dirty="0" err="1">
                  <a:sym typeface="Wingdings" pitchFamily="2" charset="2"/>
                </a:rPr>
                <a:t>newservlet</a:t>
              </a:r>
              <a:endParaRPr lang="ko-KR" altLang="en-US" dirty="0"/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2362526" y="1230180"/>
            <a:ext cx="4686300" cy="3474720"/>
            <a:chOff x="2699792" y="1665625"/>
            <a:chExt cx="4686300" cy="3474720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99792" y="1665625"/>
              <a:ext cx="4686300" cy="3474720"/>
            </a:xfrm>
            <a:prstGeom prst="rect">
              <a:avLst/>
            </a:prstGeom>
          </p:spPr>
        </p:pic>
        <p:sp>
          <p:nvSpPr>
            <p:cNvPr id="9" name="오른쪽 화살표 8"/>
            <p:cNvSpPr/>
            <p:nvPr/>
          </p:nvSpPr>
          <p:spPr>
            <a:xfrm rot="19699402">
              <a:off x="3305904" y="3376457"/>
              <a:ext cx="216024" cy="144016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오른쪽 화살표 9"/>
            <p:cNvSpPr/>
            <p:nvPr/>
          </p:nvSpPr>
          <p:spPr>
            <a:xfrm rot="19699402">
              <a:off x="3317874" y="3612458"/>
              <a:ext cx="216024" cy="144016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오른쪽 화살표 10"/>
            <p:cNvSpPr/>
            <p:nvPr/>
          </p:nvSpPr>
          <p:spPr>
            <a:xfrm rot="19699402">
              <a:off x="4805195" y="4843144"/>
              <a:ext cx="216024" cy="144016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3320503" y="1394320"/>
            <a:ext cx="4663440" cy="4457700"/>
            <a:chOff x="3379613" y="1825372"/>
            <a:chExt cx="4663440" cy="4457700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79613" y="1825372"/>
              <a:ext cx="4663440" cy="4457700"/>
            </a:xfrm>
            <a:prstGeom prst="rect">
              <a:avLst/>
            </a:prstGeom>
          </p:spPr>
        </p:pic>
        <p:sp>
          <p:nvSpPr>
            <p:cNvPr id="14" name="오른쪽 화살표 13"/>
            <p:cNvSpPr/>
            <p:nvPr/>
          </p:nvSpPr>
          <p:spPr>
            <a:xfrm rot="19699402">
              <a:off x="5546549" y="6087079"/>
              <a:ext cx="216024" cy="144016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5591944" y="2132856"/>
            <a:ext cx="4648200" cy="4480560"/>
            <a:chOff x="4067944" y="2132856"/>
            <a:chExt cx="4648200" cy="4480560"/>
          </a:xfrm>
        </p:grpSpPr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67944" y="2132856"/>
              <a:ext cx="4648200" cy="4480560"/>
            </a:xfrm>
            <a:prstGeom prst="rect">
              <a:avLst/>
            </a:prstGeom>
          </p:spPr>
        </p:pic>
        <p:sp>
          <p:nvSpPr>
            <p:cNvPr id="17" name="오른쪽 화살표 16"/>
            <p:cNvSpPr/>
            <p:nvPr/>
          </p:nvSpPr>
          <p:spPr>
            <a:xfrm rot="19699402">
              <a:off x="7114002" y="6409739"/>
              <a:ext cx="216024" cy="144016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모서리가 둥근 직사각형 17"/>
            <p:cNvSpPr/>
            <p:nvPr/>
          </p:nvSpPr>
          <p:spPr>
            <a:xfrm>
              <a:off x="6393942" y="5229296"/>
              <a:ext cx="700235" cy="288032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모서리가 둥근 직사각형 18"/>
            <p:cNvSpPr/>
            <p:nvPr/>
          </p:nvSpPr>
          <p:spPr>
            <a:xfrm>
              <a:off x="4228256" y="5445224"/>
              <a:ext cx="700235" cy="288032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709714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grpSp>
        <p:nvGrpSpPr>
          <p:cNvPr id="9" name="그룹 8"/>
          <p:cNvGrpSpPr/>
          <p:nvPr/>
        </p:nvGrpSpPr>
        <p:grpSpPr>
          <a:xfrm>
            <a:off x="225354" y="1238016"/>
            <a:ext cx="7839281" cy="4492042"/>
            <a:chOff x="179512" y="1536376"/>
            <a:chExt cx="7839281" cy="4492042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9512" y="1536376"/>
              <a:ext cx="7839281" cy="4492042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467544" y="5301208"/>
              <a:ext cx="4662751" cy="36933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Project folder (mouse right button)</a:t>
              </a:r>
              <a:r>
                <a:rPr lang="en-US" altLang="ko-KR" dirty="0">
                  <a:sym typeface="Wingdings" pitchFamily="2" charset="2"/>
                </a:rPr>
                <a:t>properties</a:t>
              </a:r>
              <a:endParaRPr lang="ko-KR" altLang="en-US" dirty="0"/>
            </a:p>
          </p:txBody>
        </p:sp>
        <p:sp>
          <p:nvSpPr>
            <p:cNvPr id="6" name="오른쪽 화살표 5"/>
            <p:cNvSpPr/>
            <p:nvPr/>
          </p:nvSpPr>
          <p:spPr>
            <a:xfrm rot="19699402">
              <a:off x="359533" y="2394872"/>
              <a:ext cx="216024" cy="144016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오른쪽 화살표 6"/>
            <p:cNvSpPr/>
            <p:nvPr/>
          </p:nvSpPr>
          <p:spPr>
            <a:xfrm rot="19699402">
              <a:off x="2001434" y="3186961"/>
              <a:ext cx="216024" cy="144016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403648" y="3413065"/>
              <a:ext cx="2161682" cy="36933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Class resolving errors</a:t>
              </a:r>
              <a:endParaRPr lang="ko-KR" altLang="en-US" dirty="0"/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3667712" y="1605081"/>
            <a:ext cx="8107680" cy="4434840"/>
            <a:chOff x="899592" y="1988840"/>
            <a:chExt cx="8107680" cy="4434840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9592" y="1988840"/>
              <a:ext cx="8107680" cy="4434840"/>
            </a:xfrm>
            <a:prstGeom prst="rect">
              <a:avLst/>
            </a:prstGeom>
          </p:spPr>
        </p:pic>
        <p:sp>
          <p:nvSpPr>
            <p:cNvPr id="12" name="오른쪽 화살표 11"/>
            <p:cNvSpPr/>
            <p:nvPr/>
          </p:nvSpPr>
          <p:spPr>
            <a:xfrm rot="19699402">
              <a:off x="1295636" y="3210736"/>
              <a:ext cx="216024" cy="144016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오른쪽 화살표 12"/>
            <p:cNvSpPr/>
            <p:nvPr/>
          </p:nvSpPr>
          <p:spPr>
            <a:xfrm rot="19699402">
              <a:off x="3866627" y="2782297"/>
              <a:ext cx="216024" cy="144016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오른쪽 화살표 13"/>
            <p:cNvSpPr/>
            <p:nvPr/>
          </p:nvSpPr>
          <p:spPr>
            <a:xfrm rot="19699402">
              <a:off x="7041993" y="3459056"/>
              <a:ext cx="216024" cy="144016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1189026" y="1681547"/>
            <a:ext cx="7524328" cy="4275813"/>
            <a:chOff x="1619672" y="2465554"/>
            <a:chExt cx="7524328" cy="4275813"/>
          </a:xfrm>
        </p:grpSpPr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19672" y="2465554"/>
              <a:ext cx="7524328" cy="4275813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3491880" y="2889637"/>
              <a:ext cx="2634504" cy="369332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Tomcat installed folder/lib</a:t>
              </a:r>
              <a:endParaRPr lang="ko-KR" altLang="en-US" dirty="0"/>
            </a:p>
          </p:txBody>
        </p:sp>
        <p:sp>
          <p:nvSpPr>
            <p:cNvPr id="19" name="오른쪽 화살표 18"/>
            <p:cNvSpPr/>
            <p:nvPr/>
          </p:nvSpPr>
          <p:spPr>
            <a:xfrm rot="19699402">
              <a:off x="2939116" y="4771137"/>
              <a:ext cx="216024" cy="144016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오른쪽 화살표 19"/>
            <p:cNvSpPr/>
            <p:nvPr/>
          </p:nvSpPr>
          <p:spPr>
            <a:xfrm rot="19699402">
              <a:off x="7474043" y="6545029"/>
              <a:ext cx="216024" cy="144016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1917320" y="1377389"/>
            <a:ext cx="8130540" cy="4495800"/>
            <a:chOff x="883868" y="1908574"/>
            <a:chExt cx="8130540" cy="4495800"/>
          </a:xfrm>
        </p:grpSpPr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3868" y="1908574"/>
              <a:ext cx="8130540" cy="4495800"/>
            </a:xfrm>
            <a:prstGeom prst="rect">
              <a:avLst/>
            </a:prstGeom>
          </p:spPr>
        </p:pic>
        <p:sp>
          <p:nvSpPr>
            <p:cNvPr id="23" name="오른쪽 화살표 22"/>
            <p:cNvSpPr/>
            <p:nvPr/>
          </p:nvSpPr>
          <p:spPr>
            <a:xfrm rot="19699402">
              <a:off x="5518701" y="3223057"/>
              <a:ext cx="216024" cy="144016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오른쪽 화살표 23"/>
            <p:cNvSpPr/>
            <p:nvPr/>
          </p:nvSpPr>
          <p:spPr>
            <a:xfrm rot="19699402">
              <a:off x="7041992" y="6088804"/>
              <a:ext cx="216024" cy="144016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47249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How</a:t>
            </a:r>
            <a:r>
              <a:rPr lang="ko-KR" altLang="en-US" dirty="0" smtClean="0"/>
              <a:t> </a:t>
            </a:r>
            <a:r>
              <a:rPr lang="en-US" altLang="ko-KR" dirty="0" smtClean="0"/>
              <a:t>to Install the Dynamic Web Development Environment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altLang="ko-KR" dirty="0" smtClean="0"/>
              <a:t>Install </a:t>
            </a:r>
            <a:r>
              <a:rPr lang="en-US" altLang="ko-KR" dirty="0" smtClean="0"/>
              <a:t>JRE 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ko-KR" dirty="0" smtClean="0"/>
              <a:t>Install </a:t>
            </a:r>
            <a:r>
              <a:rPr lang="en-US" altLang="ko-KR" dirty="0"/>
              <a:t>Tomcat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ko-KR" dirty="0" smtClean="0"/>
              <a:t>Install Eclipse (EE)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ko-KR" dirty="0" smtClean="0"/>
              <a:t>Build a sample web app (servlet)</a:t>
            </a:r>
          </a:p>
          <a:p>
            <a:r>
              <a:rPr lang="ko-KR" altLang="en-US" dirty="0" smtClean="0"/>
              <a:t>참고 동영상</a:t>
            </a:r>
            <a:r>
              <a:rPr lang="en-US" altLang="ko-KR" sz="2000" dirty="0"/>
              <a:t>https</a:t>
            </a:r>
            <a:r>
              <a:rPr lang="en-US" altLang="ko-KR" sz="2000" dirty="0"/>
              <a:t>://www.youtube.com/watch?v=3XEeRGicq6U</a:t>
            </a:r>
            <a:endParaRPr lang="ko-KR" altLang="en-US" dirty="0"/>
          </a:p>
          <a:p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45414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Install </a:t>
            </a:r>
            <a:r>
              <a:rPr lang="en-US" altLang="ko-KR" dirty="0" smtClean="0"/>
              <a:t>JRE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08805" y="1235896"/>
            <a:ext cx="4836009" cy="4962985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Check the old (installed) version of </a:t>
            </a:r>
            <a:r>
              <a:rPr lang="en-US" altLang="ko-KR" dirty="0" smtClean="0"/>
              <a:t>java (</a:t>
            </a:r>
            <a:r>
              <a:rPr lang="en-US" altLang="ko-KR" dirty="0" err="1" smtClean="0"/>
              <a:t>jre</a:t>
            </a:r>
            <a:r>
              <a:rPr lang="en-US" altLang="ko-KR" dirty="0" smtClean="0"/>
              <a:t>)</a:t>
            </a:r>
            <a:endParaRPr lang="en-US" altLang="ko-KR" dirty="0" smtClean="0"/>
          </a:p>
          <a:p>
            <a:pPr lvl="1"/>
            <a:r>
              <a:rPr lang="en-US" altLang="ko-KR" i="1" dirty="0" smtClean="0">
                <a:latin typeface="Courier New" pitchFamily="49" charset="0"/>
                <a:cs typeface="Courier New" pitchFamily="49" charset="0"/>
              </a:rPr>
              <a:t>C:\Program Files\java</a:t>
            </a:r>
          </a:p>
          <a:p>
            <a:r>
              <a:rPr lang="en-US" altLang="ko-KR" dirty="0" smtClean="0"/>
              <a:t>Download the latest </a:t>
            </a:r>
            <a:r>
              <a:rPr lang="en-US" altLang="ko-KR" dirty="0" err="1" smtClean="0"/>
              <a:t>jre</a:t>
            </a:r>
            <a:r>
              <a:rPr lang="en-US" altLang="ko-KR" dirty="0" smtClean="0"/>
              <a:t>  : </a:t>
            </a:r>
            <a:r>
              <a:rPr lang="en-US" altLang="ko-KR" dirty="0" smtClean="0">
                <a:hlinkClick r:id="rId2"/>
              </a:rPr>
              <a:t>https</a:t>
            </a:r>
            <a:r>
              <a:rPr lang="en-US" altLang="ko-KR" dirty="0">
                <a:hlinkClick r:id="rId2"/>
              </a:rPr>
              <a:t>://www.java.com/ko</a:t>
            </a:r>
            <a:r>
              <a:rPr lang="en-US" altLang="ko-KR" dirty="0" smtClean="0">
                <a:hlinkClick r:id="rId2"/>
              </a:rPr>
              <a:t>/</a:t>
            </a:r>
            <a:endParaRPr lang="en-US" altLang="ko-KR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0822" y="1378959"/>
            <a:ext cx="6411378" cy="4123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385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Set </a:t>
            </a:r>
            <a:r>
              <a:rPr lang="en-US" altLang="ko-KR" i="1" dirty="0" smtClean="0"/>
              <a:t>path</a:t>
            </a:r>
            <a:r>
              <a:rPr lang="en-US" altLang="ko-KR" dirty="0" smtClean="0"/>
              <a:t> environment variable</a:t>
            </a:r>
            <a:endParaRPr lang="ko-KR" altLang="en-US" dirty="0"/>
          </a:p>
        </p:txBody>
      </p:sp>
      <p:sp>
        <p:nvSpPr>
          <p:cNvPr id="20" name="내용 개체 틀 2"/>
          <p:cNvSpPr>
            <a:spLocks noGrp="1"/>
          </p:cNvSpPr>
          <p:nvPr>
            <p:ph idx="1"/>
          </p:nvPr>
        </p:nvSpPr>
        <p:spPr>
          <a:xfrm>
            <a:off x="314060" y="1267427"/>
            <a:ext cx="4836009" cy="2490021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sz="2000" dirty="0" smtClean="0"/>
              <a:t>Window </a:t>
            </a:r>
            <a:r>
              <a:rPr lang="en-US" altLang="ko-KR" sz="2000" dirty="0" smtClean="0">
                <a:sym typeface="Wingdings" panose="05000000000000000000" pitchFamily="2" charset="2"/>
              </a:rPr>
              <a:t> Setting  </a:t>
            </a:r>
            <a:r>
              <a:rPr lang="ko-KR" altLang="en-US" sz="2000" dirty="0" smtClean="0">
                <a:sym typeface="Wingdings" panose="05000000000000000000" pitchFamily="2" charset="2"/>
              </a:rPr>
              <a:t>정보 </a:t>
            </a:r>
            <a:r>
              <a:rPr lang="en-US" altLang="ko-KR" sz="2000" dirty="0" smtClean="0">
                <a:sym typeface="Wingdings" panose="05000000000000000000" pitchFamily="2" charset="2"/>
              </a:rPr>
              <a:t> </a:t>
            </a:r>
            <a:r>
              <a:rPr lang="ko-KR" altLang="en-US" sz="2000" dirty="0" err="1" smtClean="0">
                <a:sym typeface="Wingdings" panose="05000000000000000000" pitchFamily="2" charset="2"/>
              </a:rPr>
              <a:t>시스템정보</a:t>
            </a:r>
            <a:r>
              <a:rPr lang="en-US" altLang="ko-KR" sz="2000" dirty="0" smtClean="0">
                <a:sym typeface="Wingdings" panose="05000000000000000000" pitchFamily="2" charset="2"/>
              </a:rPr>
              <a:t>  </a:t>
            </a:r>
            <a:r>
              <a:rPr lang="ko-KR" altLang="en-US" sz="2000" dirty="0" smtClean="0">
                <a:sym typeface="Wingdings" panose="05000000000000000000" pitchFamily="2" charset="2"/>
              </a:rPr>
              <a:t>고급시스템설정</a:t>
            </a:r>
            <a:r>
              <a:rPr lang="en-US" altLang="ko-KR" sz="2000" dirty="0" smtClean="0">
                <a:sym typeface="Wingdings" panose="05000000000000000000" pitchFamily="2" charset="2"/>
              </a:rPr>
              <a:t></a:t>
            </a:r>
            <a:r>
              <a:rPr lang="ko-KR" altLang="en-US" sz="2000" dirty="0" smtClean="0">
                <a:sym typeface="Wingdings" panose="05000000000000000000" pitchFamily="2" charset="2"/>
              </a:rPr>
              <a:t>고급</a:t>
            </a:r>
            <a:r>
              <a:rPr lang="en-US" altLang="ko-KR" sz="2000" dirty="0" smtClean="0">
                <a:sym typeface="Wingdings" panose="05000000000000000000" pitchFamily="2" charset="2"/>
              </a:rPr>
              <a:t></a:t>
            </a:r>
            <a:r>
              <a:rPr lang="ko-KR" altLang="en-US" sz="2000" dirty="0" smtClean="0">
                <a:sym typeface="Wingdings" panose="05000000000000000000" pitchFamily="2" charset="2"/>
              </a:rPr>
              <a:t>환경변수</a:t>
            </a:r>
            <a:endParaRPr lang="en-US" altLang="ko-KR" sz="2000" dirty="0" smtClean="0">
              <a:sym typeface="Wingdings" panose="05000000000000000000" pitchFamily="2" charset="2"/>
            </a:endParaRPr>
          </a:p>
          <a:p>
            <a:r>
              <a:rPr lang="ko-KR" altLang="en-US" sz="2000" dirty="0" smtClean="0">
                <a:sym typeface="Wingdings" panose="05000000000000000000" pitchFamily="2" charset="2"/>
              </a:rPr>
              <a:t>명령프롬프트 </a:t>
            </a:r>
            <a:r>
              <a:rPr lang="en-US" altLang="ko-KR" sz="2000" dirty="0" smtClean="0">
                <a:sym typeface="Wingdings" panose="05000000000000000000" pitchFamily="2" charset="2"/>
              </a:rPr>
              <a:t>: </a:t>
            </a:r>
            <a:r>
              <a:rPr lang="en-US" altLang="ko-KR" sz="2000" i="1" dirty="0" smtClean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&gt; java</a:t>
            </a:r>
            <a:r>
              <a:rPr lang="ko-KR" altLang="en-US" sz="2000" i="1" dirty="0" smtClean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 </a:t>
            </a:r>
            <a:r>
              <a:rPr lang="en-US" altLang="ko-KR" sz="2000" i="1" dirty="0" smtClean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-version</a:t>
            </a:r>
            <a:endParaRPr lang="en-US" altLang="ko-KR" sz="2000" i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5935" y="1692165"/>
            <a:ext cx="6214233" cy="431149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72" y="3648160"/>
            <a:ext cx="5919316" cy="3104424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2469" y="1838888"/>
            <a:ext cx="218090" cy="218090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4479" y="1794642"/>
            <a:ext cx="306583" cy="306583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726" y="1838888"/>
            <a:ext cx="255753" cy="255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659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Install Tomcat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08654" y="1176978"/>
            <a:ext cx="3821760" cy="4213718"/>
          </a:xfrm>
        </p:spPr>
        <p:txBody>
          <a:bodyPr>
            <a:normAutofit fontScale="85000" lnSpcReduction="20000"/>
          </a:bodyPr>
          <a:lstStyle/>
          <a:p>
            <a:r>
              <a:rPr lang="en-US" altLang="ko-KR" dirty="0" smtClean="0"/>
              <a:t>Down the latest version of Tomcat</a:t>
            </a:r>
          </a:p>
          <a:p>
            <a:pPr lvl="1"/>
            <a:r>
              <a:rPr lang="en-US" altLang="ko-KR" dirty="0" smtClean="0">
                <a:hlinkClick r:id="rId2"/>
              </a:rPr>
              <a:t>http://</a:t>
            </a:r>
            <a:r>
              <a:rPr lang="en-US" altLang="ko-KR" dirty="0" smtClean="0">
                <a:hlinkClick r:id="rId2"/>
              </a:rPr>
              <a:t>tomcat.apache.org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Select </a:t>
            </a:r>
            <a:r>
              <a:rPr lang="en-US" altLang="ko-KR" dirty="0" smtClean="0"/>
              <a:t>the latest version 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Which</a:t>
            </a:r>
            <a:r>
              <a:rPr lang="ko-KR" altLang="en-US" dirty="0" smtClean="0"/>
              <a:t> </a:t>
            </a:r>
            <a:r>
              <a:rPr lang="en-US" altLang="ko-KR" dirty="0"/>
              <a:t>version</a:t>
            </a:r>
            <a:r>
              <a:rPr lang="en-US" altLang="ko-KR" dirty="0" smtClean="0"/>
              <a:t>?</a:t>
            </a:r>
            <a:r>
              <a:rPr lang="en-US" altLang="ko-KR" dirty="0"/>
              <a:t> </a:t>
            </a:r>
            <a:r>
              <a:rPr lang="en-US" altLang="ko-KR" dirty="0" smtClean="0"/>
              <a:t> : Tomcat 9.0.24(2019/9/6 </a:t>
            </a:r>
            <a:r>
              <a:rPr lang="ko-KR" altLang="en-US" dirty="0" smtClean="0"/>
              <a:t>현재</a:t>
            </a:r>
            <a:r>
              <a:rPr lang="en-US" altLang="ko-KR" dirty="0" smtClean="0"/>
              <a:t>)</a:t>
            </a:r>
          </a:p>
          <a:p>
            <a:pPr lvl="2"/>
            <a:r>
              <a:rPr lang="en-US" altLang="ko-KR" dirty="0" smtClean="0"/>
              <a:t>Download </a:t>
            </a:r>
            <a:r>
              <a:rPr lang="en-US" altLang="ko-KR" dirty="0" smtClean="0">
                <a:sym typeface="Wingdings" panose="05000000000000000000" pitchFamily="2" charset="2"/>
              </a:rPr>
              <a:t> Tomcat 9  core (32-bit/64-bit Windows Service Installer)</a:t>
            </a:r>
            <a:endParaRPr lang="en-US" altLang="ko-KR" dirty="0"/>
          </a:p>
          <a:p>
            <a:pPr lvl="1"/>
            <a:endParaRPr lang="en-US" altLang="ko-KR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0758" y="0"/>
            <a:ext cx="7564112" cy="6858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9825" y="0"/>
            <a:ext cx="7625978" cy="68580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0758" y="0"/>
            <a:ext cx="76194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306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** 9.0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9986" y="1468267"/>
            <a:ext cx="4451159" cy="4656182"/>
          </a:xfrm>
          <a:prstGeom prst="rect">
            <a:avLst/>
          </a:prstGeom>
        </p:spPr>
      </p:pic>
      <p:sp>
        <p:nvSpPr>
          <p:cNvPr id="5" name="오른쪽 화살표 4"/>
          <p:cNvSpPr/>
          <p:nvPr/>
        </p:nvSpPr>
        <p:spPr>
          <a:xfrm rot="18060227">
            <a:off x="2121869" y="3563818"/>
            <a:ext cx="288032" cy="14401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/>
          <p:cNvGrpSpPr/>
          <p:nvPr/>
        </p:nvGrpSpPr>
        <p:grpSpPr>
          <a:xfrm>
            <a:off x="2733128" y="1468267"/>
            <a:ext cx="4464496" cy="4877677"/>
            <a:chOff x="1403648" y="1916832"/>
            <a:chExt cx="4464496" cy="4877677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3648" y="1916832"/>
              <a:ext cx="4464496" cy="4877677"/>
            </a:xfrm>
            <a:prstGeom prst="rect">
              <a:avLst/>
            </a:prstGeom>
          </p:spPr>
        </p:pic>
        <p:sp>
          <p:nvSpPr>
            <p:cNvPr id="7" name="오른쪽 화살표 6"/>
            <p:cNvSpPr/>
            <p:nvPr/>
          </p:nvSpPr>
          <p:spPr>
            <a:xfrm rot="18060227">
              <a:off x="4059831" y="4957684"/>
              <a:ext cx="288032" cy="144016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7378807" y="2530681"/>
            <a:ext cx="4488180" cy="3649980"/>
            <a:chOff x="4175963" y="2635002"/>
            <a:chExt cx="4488180" cy="3649980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75963" y="2635002"/>
              <a:ext cx="4488180" cy="3649980"/>
            </a:xfrm>
            <a:prstGeom prst="rect">
              <a:avLst/>
            </a:prstGeom>
          </p:spPr>
        </p:pic>
        <p:sp>
          <p:nvSpPr>
            <p:cNvPr id="11" name="오른쪽 화살표 10"/>
            <p:cNvSpPr/>
            <p:nvPr/>
          </p:nvSpPr>
          <p:spPr>
            <a:xfrm rot="18060227">
              <a:off x="7012159" y="6052441"/>
              <a:ext cx="288032" cy="144016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237162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User : </a:t>
            </a:r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root</a:t>
            </a:r>
            <a:r>
              <a:rPr lang="en-US" altLang="ko-KR" dirty="0" smtClean="0"/>
              <a:t>  </a:t>
            </a:r>
            <a:r>
              <a:rPr lang="en-US" altLang="ko-KR" dirty="0" err="1" smtClean="0"/>
              <a:t>passwd</a:t>
            </a:r>
            <a:r>
              <a:rPr lang="en-US" altLang="ko-KR" dirty="0" smtClean="0"/>
              <a:t>: </a:t>
            </a:r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webapp2019</a:t>
            </a:r>
            <a:endParaRPr lang="ko-KR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326680" y="1647732"/>
            <a:ext cx="4511040" cy="3710940"/>
            <a:chOff x="179512" y="1563650"/>
            <a:chExt cx="4511040" cy="3710940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9512" y="1563650"/>
              <a:ext cx="4511040" cy="3710940"/>
            </a:xfrm>
            <a:prstGeom prst="rect">
              <a:avLst/>
            </a:prstGeom>
          </p:spPr>
        </p:pic>
        <p:sp>
          <p:nvSpPr>
            <p:cNvPr id="5" name="오른쪽 화살표 4"/>
            <p:cNvSpPr/>
            <p:nvPr/>
          </p:nvSpPr>
          <p:spPr>
            <a:xfrm rot="18060227">
              <a:off x="3051718" y="5042050"/>
              <a:ext cx="288032" cy="144016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1361984" y="1647731"/>
            <a:ext cx="4541520" cy="3733800"/>
            <a:chOff x="683568" y="1884714"/>
            <a:chExt cx="4541520" cy="3733800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3568" y="1884714"/>
              <a:ext cx="4541520" cy="3733800"/>
            </a:xfrm>
            <a:prstGeom prst="rect">
              <a:avLst/>
            </a:prstGeom>
          </p:spPr>
        </p:pic>
        <p:sp>
          <p:nvSpPr>
            <p:cNvPr id="9" name="오른쪽 화살표 8"/>
            <p:cNvSpPr/>
            <p:nvPr/>
          </p:nvSpPr>
          <p:spPr>
            <a:xfrm rot="18060227">
              <a:off x="3699791" y="5392524"/>
              <a:ext cx="288032" cy="144016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오른쪽 화살표 9"/>
            <p:cNvSpPr/>
            <p:nvPr/>
          </p:nvSpPr>
          <p:spPr>
            <a:xfrm rot="18060227">
              <a:off x="2165170" y="4165596"/>
              <a:ext cx="288032" cy="144016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3135540" y="1681180"/>
            <a:ext cx="5222204" cy="3718560"/>
            <a:chOff x="1907704" y="2217792"/>
            <a:chExt cx="5222204" cy="3718560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7704" y="2217792"/>
              <a:ext cx="4533900" cy="3718560"/>
            </a:xfrm>
            <a:prstGeom prst="rect">
              <a:avLst/>
            </a:prstGeom>
          </p:spPr>
        </p:pic>
        <p:sp>
          <p:nvSpPr>
            <p:cNvPr id="13" name="오른쪽 화살표 12"/>
            <p:cNvSpPr/>
            <p:nvPr/>
          </p:nvSpPr>
          <p:spPr>
            <a:xfrm rot="18060227">
              <a:off x="4940662" y="5703812"/>
              <a:ext cx="288032" cy="144016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오른쪽 화살표 14"/>
            <p:cNvSpPr/>
            <p:nvPr/>
          </p:nvSpPr>
          <p:spPr>
            <a:xfrm rot="10472755">
              <a:off x="5658313" y="4653444"/>
              <a:ext cx="288032" cy="144016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932016" y="4540786"/>
              <a:ext cx="119789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401tomcat</a:t>
              </a:r>
              <a:endParaRPr lang="ko-KR" altLang="en-US" dirty="0"/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4039922" y="1624873"/>
            <a:ext cx="4541520" cy="3726180"/>
            <a:chOff x="3131840" y="2554554"/>
            <a:chExt cx="4541520" cy="3726180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31840" y="2554554"/>
              <a:ext cx="4541520" cy="3726180"/>
            </a:xfrm>
            <a:prstGeom prst="rect">
              <a:avLst/>
            </a:prstGeom>
          </p:spPr>
        </p:pic>
        <p:sp>
          <p:nvSpPr>
            <p:cNvPr id="14" name="오른쪽 화살표 13"/>
            <p:cNvSpPr/>
            <p:nvPr/>
          </p:nvSpPr>
          <p:spPr>
            <a:xfrm rot="18060227">
              <a:off x="4491878" y="4762314"/>
              <a:ext cx="288032" cy="144016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오른쪽 화살표 19"/>
            <p:cNvSpPr/>
            <p:nvPr/>
          </p:nvSpPr>
          <p:spPr>
            <a:xfrm rot="18060227">
              <a:off x="6298910" y="6024876"/>
              <a:ext cx="288032" cy="144016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5882767" y="1640113"/>
            <a:ext cx="4503420" cy="3695700"/>
            <a:chOff x="4055313" y="2962973"/>
            <a:chExt cx="4503420" cy="3695700"/>
          </a:xfrm>
        </p:grpSpPr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55313" y="2962973"/>
              <a:ext cx="4503420" cy="3695700"/>
            </a:xfrm>
            <a:prstGeom prst="rect">
              <a:avLst/>
            </a:prstGeom>
          </p:spPr>
        </p:pic>
        <p:sp>
          <p:nvSpPr>
            <p:cNvPr id="19" name="오른쪽 화살표 18"/>
            <p:cNvSpPr/>
            <p:nvPr/>
          </p:nvSpPr>
          <p:spPr>
            <a:xfrm rot="18060227">
              <a:off x="6189235" y="5392525"/>
              <a:ext cx="288032" cy="144016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오른쪽 화살표 5"/>
            <p:cNvSpPr/>
            <p:nvPr/>
          </p:nvSpPr>
          <p:spPr>
            <a:xfrm rot="18060227">
              <a:off x="7012159" y="6426134"/>
              <a:ext cx="288032" cy="144016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602445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3552" y="1772816"/>
            <a:ext cx="4549140" cy="3733800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3183219" y="2495154"/>
            <a:ext cx="4518660" cy="3760932"/>
            <a:chOff x="1763688" y="2348880"/>
            <a:chExt cx="4518660" cy="3760932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63688" y="2348880"/>
              <a:ext cx="4518660" cy="3733800"/>
            </a:xfrm>
            <a:prstGeom prst="rect">
              <a:avLst/>
            </a:prstGeom>
          </p:spPr>
        </p:pic>
        <p:sp>
          <p:nvSpPr>
            <p:cNvPr id="6" name="오른쪽 화살표 5"/>
            <p:cNvSpPr/>
            <p:nvPr/>
          </p:nvSpPr>
          <p:spPr>
            <a:xfrm rot="18060227">
              <a:off x="4707903" y="5893788"/>
              <a:ext cx="288032" cy="144016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8112224" y="5829366"/>
            <a:ext cx="2293620" cy="853440"/>
            <a:chOff x="6588224" y="5829366"/>
            <a:chExt cx="2293620" cy="853440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88224" y="5829366"/>
              <a:ext cx="2293620" cy="853440"/>
            </a:xfrm>
            <a:prstGeom prst="rect">
              <a:avLst/>
            </a:prstGeom>
          </p:spPr>
        </p:pic>
        <p:sp>
          <p:nvSpPr>
            <p:cNvPr id="7" name="오른쪽 화살표 6"/>
            <p:cNvSpPr/>
            <p:nvPr/>
          </p:nvSpPr>
          <p:spPr>
            <a:xfrm rot="4227042" flipV="1">
              <a:off x="6785422" y="6207675"/>
              <a:ext cx="288032" cy="163417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1" name="그림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4072" y="1988840"/>
            <a:ext cx="3756660" cy="3726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780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http://localhost:8080/</a:t>
            </a:r>
            <a:endParaRPr lang="ko-KR" altLang="en-US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6411" y="1205964"/>
            <a:ext cx="5770378" cy="4962525"/>
          </a:xfr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0063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마스터 레이아웃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맑은 고딕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1349</TotalTime>
  <Words>241</Words>
  <Application>Microsoft Office PowerPoint</Application>
  <PresentationFormat>와이드스크린</PresentationFormat>
  <Paragraphs>51</Paragraphs>
  <Slides>17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3" baseType="lpstr">
      <vt:lpstr>맑은 고딕</vt:lpstr>
      <vt:lpstr>Arial</vt:lpstr>
      <vt:lpstr>Calibri</vt:lpstr>
      <vt:lpstr>Courier New</vt:lpstr>
      <vt:lpstr>Wingdings</vt:lpstr>
      <vt:lpstr>마스터 레이아웃</vt:lpstr>
      <vt:lpstr>Web Application Development Environment Setting LD0230 웹정보시스템 프로젝트</vt:lpstr>
      <vt:lpstr>How to Install the Dynamic Web Development Environment</vt:lpstr>
      <vt:lpstr>Install JRE</vt:lpstr>
      <vt:lpstr>Set path environment variable</vt:lpstr>
      <vt:lpstr>Install Tomcat</vt:lpstr>
      <vt:lpstr>** 9.0</vt:lpstr>
      <vt:lpstr>User : root  passwd: webapp2019</vt:lpstr>
      <vt:lpstr>PowerPoint 프레젠테이션</vt:lpstr>
      <vt:lpstr>http://localhost:8080/</vt:lpstr>
      <vt:lpstr>Install Eclipse IDE for Enterprise Java Developers</vt:lpstr>
      <vt:lpstr>Run installer</vt:lpstr>
      <vt:lpstr> Launch eclipse (Workspace 주의)</vt:lpstr>
      <vt:lpstr>Eclipse Server Setting</vt:lpstr>
      <vt:lpstr>Tomcat server port 확인</vt:lpstr>
      <vt:lpstr>Build the 1st Web Application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Prof. Ki-Hyung Hong</dc:creator>
  <cp:lastModifiedBy>Prof.Hong</cp:lastModifiedBy>
  <cp:revision>47</cp:revision>
  <dcterms:created xsi:type="dcterms:W3CDTF">2019-03-26T17:59:18Z</dcterms:created>
  <dcterms:modified xsi:type="dcterms:W3CDTF">2019-09-06T11:12:22Z</dcterms:modified>
</cp:coreProperties>
</file>